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30" r:id="rId4"/>
    <p:sldId id="331" r:id="rId5"/>
    <p:sldId id="332" r:id="rId6"/>
    <p:sldId id="258" r:id="rId7"/>
    <p:sldId id="259" r:id="rId8"/>
    <p:sldId id="261" r:id="rId9"/>
    <p:sldId id="262" r:id="rId10"/>
    <p:sldId id="333" r:id="rId11"/>
    <p:sldId id="334" r:id="rId12"/>
    <p:sldId id="335" r:id="rId13"/>
    <p:sldId id="336" r:id="rId14"/>
    <p:sldId id="341" r:id="rId15"/>
    <p:sldId id="342" r:id="rId16"/>
    <p:sldId id="343" r:id="rId17"/>
    <p:sldId id="344" r:id="rId18"/>
    <p:sldId id="269" r:id="rId19"/>
    <p:sldId id="347" r:id="rId20"/>
    <p:sldId id="348" r:id="rId21"/>
    <p:sldId id="349" r:id="rId22"/>
    <p:sldId id="275" r:id="rId23"/>
    <p:sldId id="276" r:id="rId24"/>
    <p:sldId id="351" r:id="rId25"/>
    <p:sldId id="352" r:id="rId26"/>
    <p:sldId id="267" r:id="rId27"/>
    <p:sldId id="268" r:id="rId28"/>
    <p:sldId id="367" r:id="rId29"/>
    <p:sldId id="368" r:id="rId30"/>
    <p:sldId id="369" r:id="rId31"/>
    <p:sldId id="370" r:id="rId32"/>
    <p:sldId id="371" r:id="rId33"/>
    <p:sldId id="378" r:id="rId34"/>
    <p:sldId id="379" r:id="rId35"/>
    <p:sldId id="375" r:id="rId36"/>
    <p:sldId id="376" r:id="rId37"/>
    <p:sldId id="377" r:id="rId38"/>
    <p:sldId id="372" r:id="rId39"/>
    <p:sldId id="373" r:id="rId40"/>
    <p:sldId id="374" r:id="rId41"/>
    <p:sldId id="284" r:id="rId42"/>
    <p:sldId id="285" r:id="rId43"/>
    <p:sldId id="282" r:id="rId44"/>
    <p:sldId id="283" r:id="rId45"/>
    <p:sldId id="290" r:id="rId46"/>
    <p:sldId id="291" r:id="rId47"/>
    <p:sldId id="292" r:id="rId48"/>
    <p:sldId id="382" r:id="rId49"/>
    <p:sldId id="295" r:id="rId50"/>
    <p:sldId id="296" r:id="rId51"/>
    <p:sldId id="310" r:id="rId52"/>
    <p:sldId id="311" r:id="rId53"/>
    <p:sldId id="383" r:id="rId54"/>
    <p:sldId id="380" r:id="rId55"/>
    <p:sldId id="381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1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1525D-D4C5-C243-9AAE-75D706393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A5AAF1-6BBB-9D45-A863-C5DD0F7E3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268E05-C751-6541-9702-D88583FD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57271-A5AD-064F-8C3A-D67CD1EA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3F4E7A-28F2-A843-BEA7-3440532AF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284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3F2E3-C99F-2644-99E5-324AC194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AC072FF-A156-E443-BF5E-77CDC4FDF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2315D0-A4FD-EA41-85F9-DD631F358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5FB188-25D8-C140-94EC-CF68E6B31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8D5E60-B143-BD4C-8A77-25504621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089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40E1848-3738-5645-A602-91E6D4A76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7685FF-23C2-024D-ACA5-0AB139189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583358-FFA5-1E4B-8806-1F1D2A2DC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B18F4E-B27C-3A4B-AD17-13D3F25A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784306-8F1B-5A43-B410-0DD53581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2974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5303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6057837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892969" y="892969"/>
            <a:ext cx="10406063" cy="5072063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54600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970D7-2E47-0E49-98EC-88C96122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68C1F4-3A1C-2049-893F-4FE1BBBED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5CED44-302F-6648-8689-7A1A5CD6E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016456-AB08-0D4E-BC2F-B33879FE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EB6D59-42B7-6B41-BFA2-CB577F95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023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0F108-8DAA-7145-B89D-152B3170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6DCA65-4579-374B-9F49-1259A5C95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0B2845-F468-C14D-834E-451C631C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98523-7DEA-724D-8BB6-601567B46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A7FAB5-7E85-394F-B160-29D205A2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308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D9B1F-7147-EE48-B442-63DB8B0E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C5DF1E-DD2F-C649-BC08-29E187C8EC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032B51-840E-F643-9E47-BBF058573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F03935-6E05-1343-AD96-D333B1CD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F2603E-09BB-8544-B2D1-2728B5D1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505FC5-9A36-5A4B-911B-CDE8F384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193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78D40-7962-A24C-A748-737268C8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559A3B6-6D51-A04C-A527-9A1D626BB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11DC18-1624-AF4E-9CC3-22072DF69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E1FDA24-7F06-AD42-8880-14C3179CA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CA3C45-2DB6-F943-BCCF-0CFDB3CFF3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8EACA31-C867-F44A-ADD8-F5ABA0D6B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05FB8B-519B-B545-88B0-B82145CD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D88881-1356-354B-BFC3-449F36A1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382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A79DEE-F075-AB46-940F-A40716E8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BA9F5BA-AE58-B644-915D-C51A92D1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D1FC00-9088-054A-876E-A6F7BBC37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612D5A-C345-2A46-B245-45890ABB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8566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71C7C4-0A2E-2148-AB9D-72097EF0F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842DCB-392B-FF44-B573-2F7C24814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DC1D63-8EEF-E04F-A613-7840B8D1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06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7E6E3-526F-B944-8C59-5A1B03ED6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18EC6-BC13-7F4D-9A70-C1C74E3B9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1C027-F326-3747-B621-6F48250B1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06B1A6-FD2B-BB44-B15B-0D23875B9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28CEB2A-9DE5-CF42-A100-C7C2D4A2E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659AFF-BFF5-8F42-8755-EFC75B50E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285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05D8B-978E-DD4B-BB0E-1A459A965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89DAEE-95F2-FC4B-A1FA-8A9B6D784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134DD94-F90C-C046-B3A9-D5F7EC7E6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AD5489-EC71-2647-9F0A-4EBE94B79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B942B4-98DA-8744-A4F7-99DE337C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805AEF-F97E-5D41-9E89-BC410F398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1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185AAA-6AAF-5648-BE9B-D07E921AF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C4B07C-0FCC-4D4A-9C65-6D244F126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C650F-A71E-C64E-9EE5-78DCE332E2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59009-01FE-3E44-BA7B-ABC067FE3595}" type="datetimeFigureOut">
              <a:rPr kumimoji="1" lang="zh-CN" altLang="en-US" smtClean="0"/>
              <a:t>2020/1/14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7FFE39-FFA7-9544-901C-E3C5395A0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569AA5-4371-5940-907D-9400E1C13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1C803-24DD-1C4B-8D91-453FFB20D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20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007E0-FD95-184C-97FE-65480B0610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简单图论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4F32EE-7942-1B47-97BA-CB2B9AB19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北京大学 表演艺术系</a:t>
            </a:r>
            <a:endParaRPr kumimoji="1" lang="en-US" altLang="zh-CN" dirty="0"/>
          </a:p>
          <a:p>
            <a:r>
              <a:rPr kumimoji="1" lang="zh-CN" altLang="en-US" dirty="0"/>
              <a:t>吴瑾昭</a:t>
            </a:r>
          </a:p>
        </p:txBody>
      </p:sp>
    </p:spTree>
    <p:extLst>
      <p:ext uri="{BB962C8B-B14F-4D97-AF65-F5344CB8AC3E}">
        <p14:creationId xmlns:p14="http://schemas.microsoft.com/office/powerpoint/2010/main" val="3634341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最短路</a:t>
            </a:r>
            <a:r>
              <a:rPr kumimoji="1" lang="en-US" altLang="zh-CN" dirty="0"/>
              <a:t>(SSSP)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Dijkstra</a:t>
            </a:r>
            <a:r>
              <a:rPr kumimoji="1" lang="en-US" altLang="zh-CN" dirty="0"/>
              <a:t>/Bellman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Ford</a:t>
            </a:r>
            <a:r>
              <a:rPr kumimoji="1" lang="zh-CN" altLang="en-US" dirty="0"/>
              <a:t>算法</a:t>
            </a:r>
          </a:p>
          <a:p>
            <a:r>
              <a:rPr kumimoji="1" lang="zh-CN" altLang="en-US" dirty="0"/>
              <a:t>时间复杂度</a:t>
            </a:r>
            <a:r>
              <a:rPr kumimoji="1" lang="en-US" altLang="zh-CN" dirty="0"/>
              <a:t>O(m log n)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O(nm)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933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一些变种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边权是</a:t>
            </a:r>
            <a:r>
              <a:rPr kumimoji="1" lang="en-US" altLang="zh-CN" dirty="0"/>
              <a:t>0/1</a:t>
            </a:r>
            <a:endParaRPr kumimoji="1" lang="zh-CN" altLang="en-US" dirty="0"/>
          </a:p>
          <a:p>
            <a:r>
              <a:rPr kumimoji="1" lang="zh-CN" altLang="en-US" dirty="0"/>
              <a:t>双端队列，如果是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在头部插入，否则在尾部插入。</a:t>
            </a:r>
          </a:p>
          <a:p>
            <a:r>
              <a:rPr kumimoji="1" lang="zh-CN" altLang="en-US" dirty="0"/>
              <a:t>总长不超过</a:t>
            </a:r>
            <a:r>
              <a:rPr kumimoji="1" lang="en-US" altLang="zh-CN" dirty="0"/>
              <a:t>W,</a:t>
            </a:r>
            <a:r>
              <a:rPr kumimoji="1" lang="zh-CN" altLang="en-US" dirty="0"/>
              <a:t> 正权</a:t>
            </a:r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0..W</a:t>
            </a:r>
            <a:r>
              <a:rPr kumimoji="1" lang="zh-CN" altLang="en-US" dirty="0"/>
              <a:t>的桶</a:t>
            </a:r>
            <a:r>
              <a:rPr kumimoji="1" lang="en-US" altLang="zh-CN" dirty="0"/>
              <a:t>+</a:t>
            </a:r>
            <a:r>
              <a:rPr kumimoji="1" lang="zh-CN" altLang="en-US" dirty="0"/>
              <a:t>链表维护这些点，时间复杂度</a:t>
            </a:r>
            <a:r>
              <a:rPr kumimoji="1" lang="en-US" altLang="zh-CN" dirty="0"/>
              <a:t>O(</a:t>
            </a:r>
            <a:r>
              <a:rPr kumimoji="1" lang="en-US" altLang="zh-CN" dirty="0" err="1"/>
              <a:t>m+W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05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最短路径树</a:t>
            </a:r>
            <a:r>
              <a:rPr kumimoji="1" lang="en-US" altLang="zh-CN" dirty="0"/>
              <a:t>(</a:t>
            </a:r>
            <a:r>
              <a:rPr kumimoji="1" lang="zh-CN" altLang="en-US" dirty="0"/>
              <a:t>图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长这个样子→</a:t>
            </a:r>
            <a:r>
              <a:rPr kumimoji="1" lang="en-US" altLang="zh-CN" dirty="0"/>
              <a:t>_</a:t>
            </a:r>
            <a:r>
              <a:rPr kumimoji="1" lang="zh-CN" altLang="en-US" dirty="0"/>
              <a:t>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514" y="681037"/>
            <a:ext cx="6530641" cy="56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76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差分约束系统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根据最短路有不等式</a:t>
            </a:r>
            <a:r>
              <a:rPr kumimoji="1" lang="en-US" altLang="zh-CN" dirty="0"/>
              <a:t>dis(v)&lt;=dis(u)+w(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r>
              <a:rPr kumimoji="1" lang="zh-CN" altLang="en-US" dirty="0"/>
              <a:t>恰好存在一个这样的</a:t>
            </a:r>
            <a:r>
              <a:rPr kumimoji="1" lang="en-US" altLang="zh-CN" dirty="0"/>
              <a:t>u</a:t>
            </a:r>
            <a:r>
              <a:rPr kumimoji="1" lang="zh-CN" altLang="en-US" dirty="0"/>
              <a:t>满足条件。</a:t>
            </a:r>
          </a:p>
          <a:p>
            <a:r>
              <a:rPr kumimoji="1" lang="zh-CN" altLang="en-US" dirty="0"/>
              <a:t>并且这样计算出来的</a:t>
            </a:r>
            <a:r>
              <a:rPr kumimoji="1" lang="en-US" altLang="zh-CN" dirty="0"/>
              <a:t>dis(v)</a:t>
            </a:r>
            <a:r>
              <a:rPr kumimoji="1" lang="zh-CN" altLang="en-US" dirty="0"/>
              <a:t>是最大的。</a:t>
            </a:r>
            <a:r>
              <a:rPr kumimoji="1" lang="en-US" altLang="zh-CN" dirty="0"/>
              <a:t>(</a:t>
            </a:r>
            <a:r>
              <a:rPr kumimoji="1" lang="zh-CN" altLang="en-US" dirty="0"/>
              <a:t>为什么</a:t>
            </a:r>
            <a:r>
              <a:rPr kumimoji="1" lang="en-US" altLang="zh-CN" dirty="0"/>
              <a:t>?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对于一些</a:t>
            </a:r>
            <a:r>
              <a:rPr kumimoji="1" lang="en-US" altLang="zh-CN" dirty="0"/>
              <a:t>s(v)&lt;=s(u)+w(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</a:t>
            </a:r>
            <a:r>
              <a:rPr kumimoji="1" lang="zh-CN" altLang="en-US" dirty="0"/>
              <a:t>的限制，可以类比最短路建图。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2774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差分约束系统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如何判断解唯一？</a:t>
            </a:r>
          </a:p>
          <a:p>
            <a:r>
              <a:rPr kumimoji="1" lang="zh-CN" altLang="en-US" dirty="0"/>
              <a:t>对原图求一遍最短路。</a:t>
            </a:r>
          </a:p>
          <a:p>
            <a:r>
              <a:rPr kumimoji="1" lang="zh-CN" altLang="en-US" dirty="0"/>
              <a:t>将原图取反，边权取反，求一遍最长路。</a:t>
            </a:r>
          </a:p>
          <a:p>
            <a:r>
              <a:rPr kumimoji="1" lang="zh-CN" altLang="en-US" dirty="0"/>
              <a:t>一个标号对应的是能取到的最小值，一个是最大值。</a:t>
            </a:r>
          </a:p>
          <a:p>
            <a:r>
              <a:rPr kumimoji="1" lang="zh-CN" altLang="en-US" dirty="0"/>
              <a:t>如果相同则解唯一。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994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最短路</a:t>
            </a:r>
            <a:r>
              <a:rPr kumimoji="1" lang="en-US" altLang="zh-CN" dirty="0"/>
              <a:t>(APSP)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Floyd</a:t>
            </a:r>
            <a:r>
              <a:rPr kumimoji="1" lang="zh-CN" altLang="en-US" dirty="0"/>
              <a:t>算法</a:t>
            </a:r>
          </a:p>
          <a:p>
            <a:r>
              <a:rPr kumimoji="1" lang="en-US" altLang="zh-CN" dirty="0"/>
              <a:t>O(n^3)</a:t>
            </a:r>
            <a:endParaRPr kumimoji="1" lang="zh-CN" altLang="en-US" dirty="0"/>
          </a:p>
          <a:p>
            <a:r>
              <a:rPr kumimoji="1" lang="en-US" altLang="zh-CN" dirty="0"/>
              <a:t>Johnson</a:t>
            </a:r>
            <a:r>
              <a:rPr kumimoji="1" lang="zh-CN" altLang="en-US" dirty="0"/>
              <a:t>算法</a:t>
            </a:r>
            <a:r>
              <a:rPr kumimoji="1" lang="en-US" altLang="zh-CN" dirty="0"/>
              <a:t>(</a:t>
            </a:r>
            <a:r>
              <a:rPr kumimoji="1" lang="zh-CN" altLang="en-US" dirty="0"/>
              <a:t>负权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r>
              <a:rPr kumimoji="1" lang="en-US" altLang="zh-CN" dirty="0"/>
              <a:t>O(nm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515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Johnson</a:t>
            </a:r>
            <a:r>
              <a:rPr kumimoji="1" lang="zh-CN" altLang="en-US" dirty="0"/>
              <a:t>算法介绍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CN" altLang="en-US" dirty="0"/>
              <a:t>首先给图中每个点一个标号</a:t>
            </a:r>
            <a:r>
              <a:rPr kumimoji="1" lang="en-US" altLang="zh-CN" dirty="0"/>
              <a:t>h(v),</a:t>
            </a:r>
            <a:r>
              <a:rPr kumimoji="1" lang="zh-CN" altLang="en-US" dirty="0"/>
              <a:t> 把每条边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</a:t>
            </a:r>
            <a:r>
              <a:rPr kumimoji="1" lang="zh-CN" altLang="en-US" dirty="0"/>
              <a:t>边权改成</a:t>
            </a:r>
            <a:r>
              <a:rPr kumimoji="1" lang="en-US" altLang="zh-CN" dirty="0"/>
              <a:t>w(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)+h(u)-h(v)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/>
              <a:t>对于</a:t>
            </a:r>
            <a:r>
              <a:rPr kumimoji="1" lang="en-US" altLang="zh-CN" dirty="0"/>
              <a:t>s-t</a:t>
            </a:r>
            <a:r>
              <a:rPr kumimoji="1" lang="zh-CN" altLang="en-US" dirty="0"/>
              <a:t>的一条路径</a:t>
            </a:r>
            <a:r>
              <a:rPr kumimoji="1" lang="en-US" altLang="zh-CN" dirty="0"/>
              <a:t>p</a:t>
            </a:r>
            <a:r>
              <a:rPr kumimoji="1" lang="zh-CN" altLang="en-US" dirty="0"/>
              <a:t>，权值为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=</a:t>
            </a:r>
            <a:endParaRPr kumimoji="1" lang="zh-CN" altLang="en-US" dirty="0"/>
          </a:p>
          <a:p>
            <a:r>
              <a:rPr kumimoji="1" lang="zh-CN" altLang="en-US" dirty="0"/>
              <a:t>所以不会改变最短路。</a:t>
            </a:r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</a:t>
            </a:r>
            <a:r>
              <a:rPr kumimoji="1" lang="zh-CN" altLang="en-US" dirty="0"/>
              <a:t>号点出发跑一遍最短路，记</a:t>
            </a:r>
            <a:r>
              <a:rPr kumimoji="1" lang="en-US" altLang="zh-CN" dirty="0"/>
              <a:t>h(v)=dis(v)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/>
              <a:t>由不等式可以得到</a:t>
            </a:r>
            <a:r>
              <a:rPr kumimoji="1" lang="en-US" altLang="zh-CN" dirty="0"/>
              <a:t>dis(u)+w(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)&gt;=dis(v)</a:t>
            </a:r>
            <a:r>
              <a:rPr kumimoji="1" lang="zh-CN" altLang="en-US" dirty="0"/>
              <a:t>，也就是改完之后边权非负。</a:t>
            </a:r>
          </a:p>
          <a:p>
            <a:r>
              <a:rPr kumimoji="1" lang="zh-CN" altLang="en-US" dirty="0"/>
              <a:t>之后可以每个点用</a:t>
            </a:r>
            <a:r>
              <a:rPr kumimoji="1" lang="en-US" altLang="zh-CN" dirty="0" err="1"/>
              <a:t>Dijkstra</a:t>
            </a:r>
            <a:r>
              <a:rPr kumimoji="1" lang="zh-CN" altLang="en-US" dirty="0"/>
              <a:t>跑。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29" y="3029306"/>
            <a:ext cx="5597058" cy="2726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29" y="3343854"/>
            <a:ext cx="3227295" cy="2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46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节点标号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如果一个图中，从</a:t>
            </a:r>
            <a:r>
              <a:rPr kumimoji="1" lang="en-US" altLang="zh-CN" dirty="0"/>
              <a:t>u</a:t>
            </a:r>
            <a:r>
              <a:rPr kumimoji="1" lang="zh-CN" altLang="en-US" dirty="0"/>
              <a:t>到</a:t>
            </a:r>
            <a:r>
              <a:rPr kumimoji="1" lang="en-US" altLang="zh-CN" dirty="0"/>
              <a:t>v</a:t>
            </a:r>
            <a:r>
              <a:rPr kumimoji="1" lang="zh-CN" altLang="en-US" dirty="0"/>
              <a:t>沿着任意路径的权值相同，那么一定存在标号</a:t>
            </a:r>
            <a:r>
              <a:rPr kumimoji="1" lang="en-US" altLang="zh-CN" dirty="0"/>
              <a:t>h(u)</a:t>
            </a:r>
            <a:r>
              <a:rPr kumimoji="1" lang="zh-CN" altLang="en-US" dirty="0"/>
              <a:t>，使得</a:t>
            </a:r>
            <a:r>
              <a:rPr kumimoji="1" lang="en-US" altLang="zh-CN" dirty="0"/>
              <a:t>h(u)+w(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)=h(v)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96908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0" y="856619"/>
            <a:ext cx="8572500" cy="482203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71">
            <a:extLst>
              <a:ext uri="{FF2B5EF4-FFF2-40B4-BE49-F238E27FC236}">
                <a16:creationId xmlns:a16="http://schemas.microsoft.com/office/drawing/2014/main" id="{9926712F-D0FA-3641-A96F-201D4454345D}"/>
              </a:ext>
            </a:extLst>
          </p:cNvPr>
          <p:cNvSpPr txBox="1">
            <a:spLocks/>
          </p:cNvSpPr>
          <p:nvPr/>
        </p:nvSpPr>
        <p:spPr>
          <a:xfrm>
            <a:off x="604640" y="618044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例题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17272042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最小生成树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Prim/</a:t>
            </a:r>
            <a:r>
              <a:rPr kumimoji="1" lang="en-US" altLang="zh-CN" dirty="0" err="1"/>
              <a:t>Kruskal</a:t>
            </a:r>
            <a:endParaRPr kumimoji="1" lang="zh-CN" altLang="en-US" dirty="0"/>
          </a:p>
          <a:p>
            <a:r>
              <a:rPr kumimoji="1" lang="en-US" altLang="zh-CN" dirty="0"/>
              <a:t>O(n^2)/O(m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m)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182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图论基础术语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321457">
              <a:spcBef>
                <a:spcPts val="0"/>
              </a:spcBef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269"/>
              <a:t>• </a:t>
            </a:r>
            <a:r>
              <a:t>出度，入度，度数</a:t>
            </a:r>
          </a:p>
          <a:p>
            <a:pPr marL="0" indent="0" defTabSz="321457">
              <a:spcBef>
                <a:spcPts val="0"/>
              </a:spcBef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269"/>
              <a:t>• </a:t>
            </a:r>
            <a:r>
              <a:t>无向图，有向图，欧拉回路，哈密尔顿回路，环，简单环</a:t>
            </a:r>
          </a:p>
          <a:p>
            <a:pPr marL="0" indent="0" defTabSz="321457">
              <a:spcBef>
                <a:spcPts val="0"/>
              </a:spcBef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269"/>
              <a:t>• </a:t>
            </a:r>
            <a:r>
              <a:t>连通块，强连通块，点双连通分量，边双连通分量</a:t>
            </a:r>
          </a:p>
          <a:p>
            <a:pPr marL="0" indent="0" defTabSz="321457">
              <a:spcBef>
                <a:spcPts val="0"/>
              </a:spcBef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sz="3269"/>
              <a:t>• </a:t>
            </a:r>
            <a:r>
              <a:t>深度优先搜索，⼴度优先搜索</a:t>
            </a:r>
          </a:p>
        </p:txBody>
      </p:sp>
    </p:spTree>
    <p:extLst>
      <p:ext uri="{BB962C8B-B14F-4D97-AF65-F5344CB8AC3E}">
        <p14:creationId xmlns:p14="http://schemas.microsoft.com/office/powerpoint/2010/main" val="38663137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最小瓶颈生成树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使得生成树树上最大边权值最小。</a:t>
            </a:r>
          </a:p>
          <a:p>
            <a:r>
              <a:rPr kumimoji="1" lang="zh-CN" altLang="en-US" dirty="0"/>
              <a:t>方法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最小生成树一定是最小瓶颈生成树。</a:t>
            </a:r>
          </a:p>
          <a:p>
            <a:r>
              <a:rPr kumimoji="1" lang="zh-CN" altLang="en-US" dirty="0"/>
              <a:t>方法</a:t>
            </a:r>
            <a:r>
              <a:rPr kumimoji="1" lang="en-US" altLang="zh-CN" dirty="0"/>
              <a:t>2:</a:t>
            </a:r>
            <a:r>
              <a:rPr kumimoji="1" lang="zh-CN" altLang="en-US" dirty="0"/>
              <a:t> 二分答案，看点是否连通。</a:t>
            </a:r>
          </a:p>
        </p:txBody>
      </p:sp>
    </p:spTree>
    <p:extLst>
      <p:ext uri="{BB962C8B-B14F-4D97-AF65-F5344CB8AC3E}">
        <p14:creationId xmlns:p14="http://schemas.microsoft.com/office/powerpoint/2010/main" val="2591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最小瓶颈生成树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类比找第</a:t>
            </a:r>
            <a:r>
              <a:rPr kumimoji="1" lang="en-US" altLang="zh-CN" dirty="0"/>
              <a:t>k</a:t>
            </a:r>
            <a:r>
              <a:rPr kumimoji="1" lang="zh-CN" altLang="en-US" dirty="0"/>
              <a:t>大值的方法，首先随机一个边权</a:t>
            </a:r>
            <a:r>
              <a:rPr kumimoji="1" lang="en-US" altLang="zh-CN" dirty="0"/>
              <a:t>w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/>
              <a:t>然后将不超过这个边权的边加入，遍历这张图。</a:t>
            </a:r>
          </a:p>
          <a:p>
            <a:r>
              <a:rPr kumimoji="1" lang="zh-CN" altLang="en-US" dirty="0"/>
              <a:t>如果图连通，那么瓶颈不超过</a:t>
            </a:r>
            <a:r>
              <a:rPr kumimoji="1" lang="en-US" altLang="zh-CN" dirty="0"/>
              <a:t>w</a:t>
            </a:r>
            <a:r>
              <a:rPr kumimoji="1" lang="zh-CN" altLang="en-US" dirty="0"/>
              <a:t>，于是只需考虑边权不超过</a:t>
            </a:r>
            <a:r>
              <a:rPr kumimoji="1" lang="en-US" altLang="zh-CN" dirty="0"/>
              <a:t>w</a:t>
            </a:r>
            <a:r>
              <a:rPr kumimoji="1" lang="zh-CN" altLang="en-US" dirty="0"/>
              <a:t>的边。</a:t>
            </a:r>
          </a:p>
          <a:p>
            <a:r>
              <a:rPr kumimoji="1" lang="zh-CN" altLang="en-US" dirty="0"/>
              <a:t>否则将这些连通点缩起来，考虑边权大于</a:t>
            </a:r>
            <a:r>
              <a:rPr kumimoji="1" lang="en-US" altLang="zh-CN" dirty="0"/>
              <a:t>w</a:t>
            </a:r>
            <a:r>
              <a:rPr kumimoji="1" lang="zh-CN" altLang="en-US" dirty="0"/>
              <a:t>的边。</a:t>
            </a:r>
          </a:p>
          <a:p>
            <a:r>
              <a:rPr kumimoji="1" lang="zh-CN" altLang="en-US" dirty="0"/>
              <a:t>每次将问题的规模缩小至一半。</a:t>
            </a:r>
          </a:p>
          <a:p>
            <a:r>
              <a:rPr kumimoji="1" lang="zh-CN" altLang="en-US" dirty="0"/>
              <a:t>期望时间复杂度</a:t>
            </a:r>
            <a:r>
              <a:rPr kumimoji="1" lang="en-US" altLang="zh-CN" dirty="0"/>
              <a:t>O(m)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99907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例题 </a:t>
            </a:r>
            <a:r>
              <a:rPr dirty="0" err="1"/>
              <a:t>SD省队集训</a:t>
            </a:r>
            <a:r>
              <a:rPr dirty="0"/>
              <a:t> D1T1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3" name="pasted-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144000" cy="210882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2001524" y="5831566"/>
            <a:ext cx="490520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1266"/>
              <a:t>n 10w</a:t>
            </a:r>
          </a:p>
        </p:txBody>
      </p:sp>
    </p:spTree>
    <p:extLst>
      <p:ext uri="{BB962C8B-B14F-4D97-AF65-F5344CB8AC3E}">
        <p14:creationId xmlns:p14="http://schemas.microsoft.com/office/powerpoint/2010/main" val="35601362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贪心</a:t>
            </a:r>
          </a:p>
          <a:p>
            <a:r>
              <a:t>每个生成树都能被调整出来</a:t>
            </a:r>
          </a:p>
          <a:p>
            <a: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40223941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拓扑排序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每次去掉图中入度为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的点。</a:t>
            </a:r>
          </a:p>
          <a:p>
            <a:r>
              <a:rPr kumimoji="1" lang="zh-CN" altLang="en-US" dirty="0"/>
              <a:t>时间复杂度</a:t>
            </a:r>
            <a:r>
              <a:rPr kumimoji="1" lang="en-US" altLang="zh-CN" dirty="0"/>
              <a:t>O(</a:t>
            </a:r>
            <a:r>
              <a:rPr kumimoji="1" lang="en-US" altLang="zh-CN" dirty="0" err="1"/>
              <a:t>n+m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/>
              <a:t>如果最后不为空集那么这个图不为</a:t>
            </a:r>
            <a:r>
              <a:rPr kumimoji="1" lang="en-US" altLang="zh-CN" dirty="0"/>
              <a:t>DAG</a:t>
            </a:r>
            <a:r>
              <a:rPr kumimoji="1" lang="zh-CN" altLang="en-US" dirty="0"/>
              <a:t>。</a:t>
            </a:r>
            <a:r>
              <a:rPr kumimoji="1" lang="en-US" altLang="zh-CN" dirty="0"/>
              <a:t>(</a:t>
            </a:r>
            <a:r>
              <a:rPr kumimoji="1" lang="zh-CN" altLang="en-US" dirty="0"/>
              <a:t>为什么</a:t>
            </a:r>
            <a:r>
              <a:rPr kumimoji="1" lang="en-US" altLang="zh-CN" dirty="0"/>
              <a:t>?)</a:t>
            </a:r>
            <a:endParaRPr kumimoji="1" lang="zh-CN" altLang="en-US" dirty="0"/>
          </a:p>
          <a:p>
            <a:r>
              <a:rPr kumimoji="1" lang="zh-CN" altLang="en-US" dirty="0"/>
              <a:t>否则每个点入度不为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，即每个点可以选择一个前趋，沿着前趋走根据抽屉原理一定能找到相同点，也就是一个环。</a:t>
            </a:r>
          </a:p>
        </p:txBody>
      </p:sp>
    </p:spTree>
    <p:extLst>
      <p:ext uri="{BB962C8B-B14F-4D97-AF65-F5344CB8AC3E}">
        <p14:creationId xmlns:p14="http://schemas.microsoft.com/office/powerpoint/2010/main" val="92110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字典序最小的拓扑序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每个点有不同的标号，要使得拓扑序最小。</a:t>
            </a:r>
          </a:p>
          <a:p>
            <a:r>
              <a:rPr kumimoji="1" lang="zh-CN" altLang="en-US" dirty="0"/>
              <a:t>将拓扑排序的队列改成优先队列即可。</a:t>
            </a:r>
          </a:p>
        </p:txBody>
      </p:sp>
    </p:spTree>
    <p:extLst>
      <p:ext uri="{BB962C8B-B14F-4D97-AF65-F5344CB8AC3E}">
        <p14:creationId xmlns:p14="http://schemas.microsoft.com/office/powerpoint/2010/main" val="277214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例题</a:t>
            </a:r>
            <a:endParaRPr dirty="0"/>
          </a:p>
        </p:txBody>
      </p:sp>
      <p:sp>
        <p:nvSpPr>
          <p:cNvPr id="152" name="Shape 1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N个点M条边 DAG</a:t>
            </a:r>
          </a:p>
          <a:p>
            <a:r>
              <a:t>求删去每个点后1-n最短路</a:t>
            </a:r>
          </a:p>
          <a:p>
            <a:r>
              <a:t>N,M 3e5</a:t>
            </a:r>
          </a:p>
        </p:txBody>
      </p:sp>
    </p:spTree>
    <p:extLst>
      <p:ext uri="{BB962C8B-B14F-4D97-AF65-F5344CB8AC3E}">
        <p14:creationId xmlns:p14="http://schemas.microsoft.com/office/powerpoint/2010/main" val="288972947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拓扑序直接做</a:t>
            </a:r>
          </a:p>
        </p:txBody>
      </p:sp>
    </p:spTree>
    <p:extLst>
      <p:ext uri="{BB962C8B-B14F-4D97-AF65-F5344CB8AC3E}">
        <p14:creationId xmlns:p14="http://schemas.microsoft.com/office/powerpoint/2010/main" val="209772585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强连通分量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Tarjan</a:t>
            </a:r>
            <a:endParaRPr kumimoji="1" lang="zh-CN" altLang="en-US" dirty="0"/>
          </a:p>
          <a:p>
            <a:r>
              <a:rPr kumimoji="1" lang="zh-CN" altLang="en-US" dirty="0"/>
              <a:t>首先每个点根据</a:t>
            </a:r>
            <a:r>
              <a:rPr kumimoji="1" lang="en-US" altLang="zh-CN" dirty="0"/>
              <a:t>DFS</a:t>
            </a:r>
            <a:r>
              <a:rPr kumimoji="1" lang="zh-CN" altLang="en-US" dirty="0"/>
              <a:t>的时候访问的顺序进行标号，记作这个点的时间戳。</a:t>
            </a:r>
          </a:p>
          <a:p>
            <a:r>
              <a:rPr kumimoji="1" lang="zh-CN" altLang="en-US" dirty="0"/>
              <a:t>然后每个点维护一个</a:t>
            </a:r>
            <a:r>
              <a:rPr kumimoji="1" lang="en-US" altLang="zh-CN" dirty="0"/>
              <a:t>low</a:t>
            </a:r>
            <a:r>
              <a:rPr kumimoji="1" lang="zh-CN" altLang="en-US" dirty="0"/>
              <a:t>值，即这个点通过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能访问到时间戳最小的点。</a:t>
            </a:r>
          </a:p>
          <a:p>
            <a:r>
              <a:rPr kumimoji="1" lang="zh-CN" altLang="en-US" dirty="0"/>
              <a:t>如果一个点的能访问到最早的点为这个点，就会形成一个新的强连通分量。</a:t>
            </a:r>
          </a:p>
          <a:p>
            <a:r>
              <a:rPr kumimoji="1" lang="zh-CN" altLang="en-US" dirty="0"/>
              <a:t>一个图将强联通分量缩起来将会形成一个</a:t>
            </a:r>
            <a:r>
              <a:rPr kumimoji="1" lang="en-US" altLang="zh-CN" dirty="0"/>
              <a:t>DAG</a:t>
            </a:r>
            <a:r>
              <a:rPr kumimoji="1" lang="zh-CN" altLang="en-US" dirty="0"/>
              <a:t>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888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强连通分量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599" y="2019945"/>
            <a:ext cx="2737162" cy="32707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378" y="2030130"/>
            <a:ext cx="2240622" cy="2370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633" y="1973356"/>
            <a:ext cx="3926966" cy="390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5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基础图论算法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遍历</a:t>
            </a:r>
          </a:p>
          <a:p>
            <a:r>
              <a:rPr kumimoji="1" lang="zh-CN" altLang="en-US" dirty="0"/>
              <a:t>最短路</a:t>
            </a:r>
            <a:r>
              <a:rPr kumimoji="1" lang="en-US" altLang="zh-CN" dirty="0"/>
              <a:t>/</a:t>
            </a:r>
            <a:r>
              <a:rPr kumimoji="1" lang="zh-CN" altLang="en-US" dirty="0"/>
              <a:t>最小生成树</a:t>
            </a:r>
          </a:p>
          <a:p>
            <a:r>
              <a:rPr kumimoji="1" lang="zh-CN" altLang="en-US" dirty="0"/>
              <a:t>拓扑排序</a:t>
            </a:r>
          </a:p>
          <a:p>
            <a:r>
              <a:rPr kumimoji="1" lang="zh-CN" altLang="en-US" dirty="0"/>
              <a:t>匹配</a:t>
            </a:r>
          </a:p>
          <a:p>
            <a:r>
              <a:rPr kumimoji="1" lang="zh-CN" altLang="en-US" dirty="0"/>
              <a:t>强联通</a:t>
            </a:r>
            <a:r>
              <a:rPr kumimoji="1" lang="en-US" altLang="zh-CN" dirty="0"/>
              <a:t>/</a:t>
            </a:r>
            <a:r>
              <a:rPr kumimoji="1" lang="zh-CN" altLang="en-US" dirty="0"/>
              <a:t>双联通</a:t>
            </a:r>
          </a:p>
        </p:txBody>
      </p:sp>
    </p:spTree>
    <p:extLst>
      <p:ext uri="{BB962C8B-B14F-4D97-AF65-F5344CB8AC3E}">
        <p14:creationId xmlns:p14="http://schemas.microsoft.com/office/powerpoint/2010/main" val="3164760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双联通分量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点连通度</a:t>
            </a:r>
            <a:r>
              <a:rPr kumimoji="1" lang="en-US" altLang="zh-CN" dirty="0"/>
              <a:t>:</a:t>
            </a:r>
            <a:r>
              <a:rPr kumimoji="1" lang="zh-CN" altLang="en-US" dirty="0"/>
              <a:t> 最小的点集使得删去之后图不连通</a:t>
            </a:r>
          </a:p>
          <a:p>
            <a:r>
              <a:rPr kumimoji="1" lang="zh-CN" altLang="en-US" dirty="0"/>
              <a:t>边连通度</a:t>
            </a:r>
            <a:r>
              <a:rPr kumimoji="1" lang="en-US" altLang="zh-CN" dirty="0"/>
              <a:t>:</a:t>
            </a:r>
            <a:r>
              <a:rPr kumimoji="1" lang="zh-CN" altLang="en-US" dirty="0"/>
              <a:t> 最小的边集使得删去之后图不连通</a:t>
            </a:r>
          </a:p>
          <a:p>
            <a:r>
              <a:rPr kumimoji="1" lang="zh-CN" altLang="en-US" dirty="0"/>
              <a:t>如果一个图的点连通度大于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，那么是点双连通的，边连通同理。</a:t>
            </a:r>
          </a:p>
          <a:p>
            <a:r>
              <a:rPr kumimoji="1" lang="zh-CN" altLang="en-US" dirty="0"/>
              <a:t>双联通分量为图中的极大双联通子图。</a:t>
            </a:r>
          </a:p>
        </p:txBody>
      </p:sp>
    </p:spTree>
    <p:extLst>
      <p:ext uri="{BB962C8B-B14F-4D97-AF65-F5344CB8AC3E}">
        <p14:creationId xmlns:p14="http://schemas.microsoft.com/office/powerpoint/2010/main" val="2053788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割点和桥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考虑</a:t>
            </a:r>
            <a:r>
              <a:rPr kumimoji="1" lang="en-US" altLang="zh-CN" dirty="0"/>
              <a:t>DFS</a:t>
            </a:r>
            <a:r>
              <a:rPr kumimoji="1" lang="zh-CN" altLang="en-US" dirty="0"/>
              <a:t>树，每条非树边对应着一个点到祖先的路径。</a:t>
            </a:r>
          </a:p>
          <a:p>
            <a:r>
              <a:rPr kumimoji="1" lang="zh-CN" altLang="en-US" dirty="0"/>
              <a:t>对于一条非树边只要把对应的边打上标记即可。</a:t>
            </a:r>
          </a:p>
          <a:p>
            <a:r>
              <a:rPr kumimoji="1" lang="zh-CN" altLang="en-US" dirty="0"/>
              <a:t>比如对于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u,v</a:t>
            </a:r>
            <a:r>
              <a:rPr kumimoji="1" lang="en-US" altLang="zh-CN" dirty="0"/>
              <a:t>)</a:t>
            </a:r>
            <a:r>
              <a:rPr kumimoji="1" lang="zh-CN" altLang="en-US" dirty="0"/>
              <a:t>这条非树边，只要在</a:t>
            </a:r>
            <a:r>
              <a:rPr kumimoji="1" lang="en-US" altLang="zh-CN" dirty="0"/>
              <a:t>u</a:t>
            </a:r>
            <a:r>
              <a:rPr kumimoji="1" lang="zh-CN" altLang="en-US" dirty="0"/>
              <a:t>点打上</a:t>
            </a:r>
            <a:r>
              <a:rPr kumimoji="1" lang="en-US" altLang="zh-CN" dirty="0"/>
              <a:t>+1</a:t>
            </a:r>
            <a:r>
              <a:rPr kumimoji="1" lang="zh-CN" altLang="en-US" dirty="0"/>
              <a:t>的标记，</a:t>
            </a:r>
            <a:r>
              <a:rPr kumimoji="1" lang="en-US" altLang="zh-CN" dirty="0"/>
              <a:t>v</a:t>
            </a:r>
            <a:r>
              <a:rPr kumimoji="1" lang="zh-CN" altLang="en-US" dirty="0"/>
              <a:t>点打上</a:t>
            </a:r>
            <a:r>
              <a:rPr kumimoji="1" lang="en-US" altLang="zh-CN" dirty="0"/>
              <a:t>-1</a:t>
            </a:r>
            <a:r>
              <a:rPr kumimoji="1" lang="zh-CN" altLang="en-US" dirty="0"/>
              <a:t>的标记。</a:t>
            </a:r>
          </a:p>
          <a:p>
            <a:r>
              <a:rPr kumimoji="1" lang="en-US" altLang="zh-CN" dirty="0"/>
              <a:t>v</a:t>
            </a:r>
            <a:r>
              <a:rPr kumimoji="1" lang="zh-CN" altLang="en-US" dirty="0"/>
              <a:t>到</a:t>
            </a:r>
            <a:r>
              <a:rPr kumimoji="1" lang="en-US" altLang="zh-CN" dirty="0"/>
              <a:t>v</a:t>
            </a:r>
            <a:r>
              <a:rPr kumimoji="1" lang="zh-CN" altLang="en-US" dirty="0"/>
              <a:t>的父亲的树边的覆盖次数为子树内所有标记的和。</a:t>
            </a:r>
          </a:p>
          <a:p>
            <a:r>
              <a:rPr kumimoji="1" lang="zh-CN" altLang="en-US" dirty="0"/>
              <a:t>割点同理</a:t>
            </a:r>
            <a:r>
              <a:rPr kumimoji="1" lang="en-US" altLang="zh-CN" dirty="0"/>
              <a:t>(</a:t>
            </a:r>
            <a:r>
              <a:rPr kumimoji="1" lang="zh-CN" altLang="en-US" dirty="0"/>
              <a:t>注意特判根节点和叶节点</a:t>
            </a:r>
            <a:r>
              <a:rPr kumimoji="1" lang="en-US" altLang="zh-CN" dirty="0"/>
              <a:t>)</a:t>
            </a:r>
            <a:r>
              <a:rPr kumimoji="1"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43083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注意打标记这个过程可以在线完成。</a:t>
            </a:r>
          </a:p>
          <a:p>
            <a:r>
              <a:rPr kumimoji="1" lang="zh-CN" altLang="en-US" dirty="0"/>
              <a:t>可以使用一个并查集维护当前双联通分量中的点，记录一下每个双联通分量中最高的点。</a:t>
            </a:r>
          </a:p>
          <a:p>
            <a:r>
              <a:rPr kumimoji="1" lang="zh-CN" altLang="en-US" dirty="0"/>
              <a:t>然后对于一条非树边，暴力将这些点合并起来即可。</a:t>
            </a:r>
          </a:p>
          <a:p>
            <a:r>
              <a:rPr kumimoji="1" lang="zh-CN" altLang="en-US" dirty="0"/>
              <a:t>因为一条边最多被合并一次，需要不超过</a:t>
            </a:r>
            <a:r>
              <a:rPr kumimoji="1" lang="en-US" altLang="zh-CN" dirty="0"/>
              <a:t>O(m)</a:t>
            </a:r>
            <a:r>
              <a:rPr kumimoji="1" lang="zh-CN" altLang="en-US" dirty="0"/>
              <a:t>次的并查集操作。</a:t>
            </a:r>
          </a:p>
          <a:p>
            <a:r>
              <a:rPr kumimoji="1" lang="zh-CN" altLang="en-US" dirty="0"/>
              <a:t>边双联通分量缩完之后会形成一棵树。</a:t>
            </a:r>
          </a:p>
        </p:txBody>
      </p:sp>
    </p:spTree>
    <p:extLst>
      <p:ext uri="{BB962C8B-B14F-4D97-AF65-F5344CB8AC3E}">
        <p14:creationId xmlns:p14="http://schemas.microsoft.com/office/powerpoint/2010/main" val="2724666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A8E53-2ACB-6549-B9EF-D7E2E188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3CD4D-A46E-F847-89D3-B4265DC5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A1FFDF-B7A2-2D42-8468-B0416D842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40" y="1825625"/>
            <a:ext cx="8467227" cy="305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6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6E892-4550-5340-ABBA-819A63B1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例题 </a:t>
            </a:r>
            <a:r>
              <a:rPr kumimoji="1" lang="en-US" altLang="zh-CN" dirty="0"/>
              <a:t>Yokohama</a:t>
            </a:r>
            <a:r>
              <a:rPr kumimoji="1" lang="zh-CN" altLang="en-US" dirty="0"/>
              <a:t> </a:t>
            </a:r>
            <a:r>
              <a:rPr kumimoji="1" lang="en-US" altLang="zh-CN" dirty="0"/>
              <a:t>Regional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2019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37C10C-D033-4640-A48A-E87B15C2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给出一个无向图</a:t>
            </a:r>
            <a:endParaRPr kumimoji="1" lang="en-US" altLang="zh-CN" dirty="0"/>
          </a:p>
          <a:p>
            <a:r>
              <a:rPr kumimoji="1" lang="zh-CN" altLang="en-US" dirty="0"/>
              <a:t>有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个人 其中第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个从点</a:t>
            </a:r>
            <a:r>
              <a:rPr kumimoji="1" lang="en-US" altLang="zh-CN" dirty="0" err="1"/>
              <a:t>a_i</a:t>
            </a:r>
            <a:r>
              <a:rPr kumimoji="1" lang="zh-CN" altLang="en-US" dirty="0"/>
              <a:t> 走到 点</a:t>
            </a:r>
            <a:r>
              <a:rPr kumimoji="1" lang="en-US" altLang="zh-CN" dirty="0" err="1"/>
              <a:t>b_i</a:t>
            </a:r>
            <a:endParaRPr kumimoji="1" lang="en-US" altLang="zh-CN" dirty="0"/>
          </a:p>
          <a:p>
            <a:r>
              <a:rPr kumimoji="1" lang="zh-CN" altLang="en-US" dirty="0"/>
              <a:t>现在你要给每条边定向，使得每个人都能通过有向边从</a:t>
            </a:r>
            <a:r>
              <a:rPr kumimoji="1" lang="en-US" altLang="zh-CN" dirty="0" err="1"/>
              <a:t>a_i</a:t>
            </a:r>
            <a:r>
              <a:rPr kumimoji="1" lang="zh-CN" altLang="en-US" dirty="0"/>
              <a:t>走到</a:t>
            </a:r>
            <a:r>
              <a:rPr kumimoji="1" lang="en-US" altLang="zh-CN" dirty="0" err="1"/>
              <a:t>b_i</a:t>
            </a:r>
            <a:endParaRPr kumimoji="1" lang="en-US" altLang="zh-CN" dirty="0"/>
          </a:p>
          <a:p>
            <a:r>
              <a:rPr kumimoji="1" lang="zh-CN" altLang="en-US" dirty="0"/>
              <a:t>问是否有一组解</a:t>
            </a:r>
            <a:endParaRPr kumimoji="1" lang="en-US" altLang="zh-CN" dirty="0"/>
          </a:p>
          <a:p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10w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38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二分图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可以分成两部分，使得这两部分内部没有边的图</a:t>
            </a:r>
          </a:p>
          <a:p>
            <a:r>
              <a:t>一个图是二分图等价于该图没有奇环</a:t>
            </a:r>
          </a:p>
        </p:txBody>
      </p:sp>
    </p:spTree>
    <p:extLst>
      <p:ext uri="{BB962C8B-B14F-4D97-AF65-F5344CB8AC3E}">
        <p14:creationId xmlns:p14="http://schemas.microsoft.com/office/powerpoint/2010/main" val="17621562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二分图匹配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给定一张二分图，求它的最大匹配</a:t>
            </a:r>
          </a:p>
          <a:p>
            <a:r>
              <a:t>匈牙利算法：每次找一条增广路</a:t>
            </a:r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844" y="3272730"/>
            <a:ext cx="3786188" cy="30628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978434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18">
            <a:extLst>
              <a:ext uri="{FF2B5EF4-FFF2-40B4-BE49-F238E27FC236}">
                <a16:creationId xmlns:a16="http://schemas.microsoft.com/office/drawing/2014/main" id="{E4428204-2FD0-8A48-B12A-5884980C80AE}"/>
              </a:ext>
            </a:extLst>
          </p:cNvPr>
          <p:cNvSpPr txBox="1">
            <a:spLocks/>
          </p:cNvSpPr>
          <p:nvPr/>
        </p:nvSpPr>
        <p:spPr>
          <a:xfrm>
            <a:off x="653375" y="5499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例题</a:t>
            </a:r>
            <a:endParaRPr lang="en" dirty="0"/>
          </a:p>
        </p:txBody>
      </p:sp>
      <p:sp>
        <p:nvSpPr>
          <p:cNvPr id="6" name="Shape 218">
            <a:extLst>
              <a:ext uri="{FF2B5EF4-FFF2-40B4-BE49-F238E27FC236}">
                <a16:creationId xmlns:a16="http://schemas.microsoft.com/office/drawing/2014/main" id="{D4A4EEA1-30F8-9B43-B80A-834D301CD04D}"/>
              </a:ext>
            </a:extLst>
          </p:cNvPr>
          <p:cNvSpPr txBox="1">
            <a:spLocks/>
          </p:cNvSpPr>
          <p:nvPr/>
        </p:nvSpPr>
        <p:spPr>
          <a:xfrm>
            <a:off x="743021" y="175768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itchFamily="2" charset="2"/>
              <a:buChar char="l"/>
            </a:pPr>
            <a:r>
              <a:rPr lang="zh-CN" altLang="en" sz="2000" dirty="0"/>
              <a:t>给出</a:t>
            </a:r>
            <a:r>
              <a:rPr lang="zh-CN" altLang="en-US" sz="2000" dirty="0"/>
              <a:t>一个双随机矩阵</a:t>
            </a:r>
            <a:endParaRPr lang="en-US" altLang="zh-CN" sz="2000" dirty="0"/>
          </a:p>
          <a:p>
            <a:pPr marL="457200" indent="-457200">
              <a:buFont typeface="Wingdings" pitchFamily="2" charset="2"/>
              <a:buChar char="l"/>
            </a:pPr>
            <a:r>
              <a:rPr lang="zh-CN" altLang="en-US" sz="2000" dirty="0"/>
              <a:t>求一个他被置换矩阵表示的凸组合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777125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2-SAT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一堆变量的二元限制。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问是否存在合法的赋值。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669" y="2068817"/>
            <a:ext cx="431482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599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首先每个变量拆两个点，</a:t>
            </a:r>
            <a:r>
              <a:rPr kumimoji="1" lang="en-US" altLang="zh-CN" dirty="0"/>
              <a:t>Xi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Xi’</a:t>
            </a:r>
            <a:r>
              <a:rPr kumimoji="1" lang="zh-CN" altLang="en-US" dirty="0"/>
              <a:t>表示</a:t>
            </a:r>
            <a:r>
              <a:rPr kumimoji="1" lang="en-US" altLang="zh-CN" dirty="0"/>
              <a:t>Xi=1</a:t>
            </a:r>
            <a:r>
              <a:rPr kumimoji="1" lang="zh-CN" altLang="en-US" dirty="0"/>
              <a:t>或</a:t>
            </a:r>
            <a:r>
              <a:rPr kumimoji="1" lang="en-US" altLang="zh-CN" dirty="0"/>
              <a:t>0</a:t>
            </a:r>
            <a:endParaRPr kumimoji="1" lang="zh-CN" altLang="en-US" dirty="0"/>
          </a:p>
          <a:p>
            <a:r>
              <a:rPr kumimoji="1" lang="zh-CN" altLang="en-US" dirty="0"/>
              <a:t>对于</a:t>
            </a:r>
            <a:r>
              <a:rPr kumimoji="1" lang="en-US" altLang="zh-CN" dirty="0"/>
              <a:t>Xi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Xj</a:t>
            </a:r>
            <a:r>
              <a:rPr kumimoji="1" lang="zh-CN" altLang="en-US" dirty="0"/>
              <a:t>这样的限制，从</a:t>
            </a:r>
            <a:r>
              <a:rPr kumimoji="1" lang="en-US" altLang="zh-CN" dirty="0"/>
              <a:t>Xi’</a:t>
            </a:r>
            <a:r>
              <a:rPr kumimoji="1" lang="zh-CN" altLang="en-US" dirty="0"/>
              <a:t>向</a:t>
            </a:r>
            <a:r>
              <a:rPr kumimoji="1" lang="en-US" altLang="zh-CN" dirty="0" err="1"/>
              <a:t>Xj</a:t>
            </a:r>
            <a:r>
              <a:rPr kumimoji="1" lang="zh-CN" altLang="en-US" dirty="0"/>
              <a:t>连边，从</a:t>
            </a:r>
            <a:r>
              <a:rPr kumimoji="1" lang="en-US" altLang="zh-CN" dirty="0" err="1"/>
              <a:t>Xj</a:t>
            </a:r>
            <a:r>
              <a:rPr kumimoji="1" lang="en-US" altLang="zh-CN" dirty="0"/>
              <a:t>’</a:t>
            </a:r>
            <a:r>
              <a:rPr kumimoji="1" lang="zh-CN" altLang="en-US" dirty="0"/>
              <a:t>向</a:t>
            </a:r>
            <a:r>
              <a:rPr kumimoji="1" lang="en-US" altLang="zh-CN" dirty="0"/>
              <a:t>Xi</a:t>
            </a:r>
            <a:r>
              <a:rPr kumimoji="1" lang="zh-CN" altLang="en-US" dirty="0"/>
              <a:t>连边，表示如果</a:t>
            </a:r>
            <a:r>
              <a:rPr kumimoji="1" lang="en-US" altLang="zh-CN" dirty="0"/>
              <a:t>Xi</a:t>
            </a:r>
            <a:r>
              <a:rPr kumimoji="1" lang="zh-CN" altLang="en-US" dirty="0"/>
              <a:t>取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，那么</a:t>
            </a:r>
            <a:r>
              <a:rPr kumimoji="1" lang="en-US" altLang="zh-CN" dirty="0" err="1"/>
              <a:t>Xj</a:t>
            </a:r>
            <a:r>
              <a:rPr kumimoji="1" lang="zh-CN" altLang="en-US" dirty="0"/>
              <a:t>要取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，反之亦然。</a:t>
            </a:r>
          </a:p>
          <a:p>
            <a:r>
              <a:rPr kumimoji="1" lang="zh-CN" altLang="en-US" dirty="0"/>
              <a:t>同时对于</a:t>
            </a:r>
            <a:r>
              <a:rPr kumimoji="1" lang="en-US" altLang="zh-CN" dirty="0"/>
              <a:t>Xi=1</a:t>
            </a:r>
            <a:r>
              <a:rPr kumimoji="1" lang="zh-CN" altLang="en-US" dirty="0"/>
              <a:t>这样的限制可以转化为</a:t>
            </a:r>
            <a:r>
              <a:rPr kumimoji="1" lang="en-US" altLang="zh-CN" dirty="0"/>
              <a:t>Xi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Xi</a:t>
            </a:r>
            <a:r>
              <a:rPr kumimoji="1" lang="zh-CN" altLang="en-US" dirty="0"/>
              <a:t>，于是从</a:t>
            </a:r>
            <a:r>
              <a:rPr kumimoji="1" lang="en-US" altLang="zh-CN" dirty="0"/>
              <a:t>Xi’</a:t>
            </a:r>
            <a:r>
              <a:rPr kumimoji="1" lang="zh-CN" altLang="en-US" dirty="0"/>
              <a:t>向</a:t>
            </a:r>
            <a:r>
              <a:rPr kumimoji="1" lang="en-US" altLang="zh-CN" dirty="0"/>
              <a:t>Xi</a:t>
            </a:r>
            <a:r>
              <a:rPr kumimoji="1" lang="zh-CN" altLang="en-US" dirty="0"/>
              <a:t>连边，表示不能取</a:t>
            </a:r>
            <a:r>
              <a:rPr kumimoji="1" lang="en-US" altLang="zh-CN" dirty="0"/>
              <a:t>Xi’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/>
              <a:t>对于这样的图求强连通分量。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058" y="3409390"/>
            <a:ext cx="3147401" cy="25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遍历</a:t>
            </a:r>
            <a:r>
              <a:rPr kumimoji="1" lang="en-US" altLang="zh-CN" dirty="0"/>
              <a:t>(DFS/BFS)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好像编不出什么要讲的</a:t>
            </a:r>
          </a:p>
        </p:txBody>
      </p:sp>
    </p:spTree>
    <p:extLst>
      <p:ext uri="{BB962C8B-B14F-4D97-AF65-F5344CB8AC3E}">
        <p14:creationId xmlns:p14="http://schemas.microsoft.com/office/powerpoint/2010/main" val="1093902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有解的充要条件为对于每个变量</a:t>
            </a:r>
            <a:r>
              <a:rPr kumimoji="1" lang="en-US" altLang="zh-CN" dirty="0"/>
              <a:t>Xi</a:t>
            </a:r>
            <a:r>
              <a:rPr kumimoji="1" lang="zh-CN" altLang="en-US" dirty="0"/>
              <a:t>和</a:t>
            </a:r>
            <a:r>
              <a:rPr kumimoji="1" lang="en-US" altLang="zh-CN" dirty="0"/>
              <a:t>Xi’</a:t>
            </a:r>
            <a:r>
              <a:rPr kumimoji="1" lang="zh-CN" altLang="en-US" dirty="0"/>
              <a:t>不在同一个强连通分量里。</a:t>
            </a:r>
            <a:endParaRPr kumimoji="1" lang="en-US" altLang="zh-CN" dirty="0"/>
          </a:p>
          <a:p>
            <a:r>
              <a:rPr kumimoji="1" lang="zh-CN" altLang="en-US" dirty="0"/>
              <a:t>如何求方案？</a:t>
            </a:r>
          </a:p>
        </p:txBody>
      </p:sp>
    </p:spTree>
    <p:extLst>
      <p:ext uri="{BB962C8B-B14F-4D97-AF65-F5344CB8AC3E}">
        <p14:creationId xmlns:p14="http://schemas.microsoft.com/office/powerpoint/2010/main" val="439758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47" y="1875558"/>
            <a:ext cx="9144000" cy="310688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18">
            <a:extLst>
              <a:ext uri="{FF2B5EF4-FFF2-40B4-BE49-F238E27FC236}">
                <a16:creationId xmlns:a16="http://schemas.microsoft.com/office/drawing/2014/main" id="{E4428204-2FD0-8A48-B12A-5884980C80AE}"/>
              </a:ext>
            </a:extLst>
          </p:cNvPr>
          <p:cNvSpPr txBox="1">
            <a:spLocks/>
          </p:cNvSpPr>
          <p:nvPr/>
        </p:nvSpPr>
        <p:spPr>
          <a:xfrm>
            <a:off x="653375" y="54999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例题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96998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94118"/>
            <a:ext cx="9144000" cy="38697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53024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欧拉回路问题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给定一张有向图，如何求出一条经过每条边恰好一次的回路</a:t>
            </a:r>
          </a:p>
          <a:p>
            <a:r>
              <a:t>必要条件：</a:t>
            </a:r>
          </a:p>
          <a:p>
            <a:r>
              <a:t>1. 这张图是个强连通分量</a:t>
            </a:r>
          </a:p>
          <a:p>
            <a:r>
              <a:t>2. 每个点的出度等于入度</a:t>
            </a:r>
          </a:p>
          <a:p>
            <a:r>
              <a:t>可以发现这两个条件同时也是充分的</a:t>
            </a:r>
          </a:p>
        </p:txBody>
      </p:sp>
    </p:spTree>
    <p:extLst>
      <p:ext uri="{BB962C8B-B14F-4D97-AF65-F5344CB8AC3E}">
        <p14:creationId xmlns:p14="http://schemas.microsoft.com/office/powerpoint/2010/main" val="386201467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圈套圈算法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任选一个起点，从起点开始 dfs，每条边只能被走一遍，当没有边可以走的时候把 x 压入答案的队列中</a:t>
            </a:r>
          </a:p>
          <a:p>
            <a:r>
              <a:t>最后的答案是反着的欧拉回路</a:t>
            </a:r>
          </a:p>
        </p:txBody>
      </p:sp>
    </p:spTree>
    <p:extLst>
      <p:ext uri="{BB962C8B-B14F-4D97-AF65-F5344CB8AC3E}">
        <p14:creationId xmlns:p14="http://schemas.microsoft.com/office/powerpoint/2010/main" val="245283049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欧拉回路计数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BEST定理</a:t>
            </a:r>
          </a:p>
          <a:p>
            <a:r>
              <a:t>任意一个点的生成树形图个数*每个点度数-1的阶乘</a:t>
            </a:r>
          </a:p>
        </p:txBody>
      </p:sp>
    </p:spTree>
    <p:extLst>
      <p:ext uri="{BB962C8B-B14F-4D97-AF65-F5344CB8AC3E}">
        <p14:creationId xmlns:p14="http://schemas.microsoft.com/office/powerpoint/2010/main" val="78732779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例题 </a:t>
            </a:r>
            <a:r>
              <a:rPr dirty="0"/>
              <a:t>CF 547D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0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41" y="2285354"/>
            <a:ext cx="9144000" cy="16239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705521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3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1905406"/>
            <a:ext cx="9144000" cy="32938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6984751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656C9-BF89-954C-81E2-1C522E11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其他例题</a:t>
            </a:r>
          </a:p>
        </p:txBody>
      </p:sp>
    </p:spTree>
    <p:extLst>
      <p:ext uri="{BB962C8B-B14F-4D97-AF65-F5344CB8AC3E}">
        <p14:creationId xmlns:p14="http://schemas.microsoft.com/office/powerpoint/2010/main" val="69462216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Cycle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(HDU</a:t>
            </a:r>
            <a:r>
              <a:rPr kumimoji="1" lang="zh-CN" altLang="en-US" dirty="0"/>
              <a:t> </a:t>
            </a:r>
            <a:r>
              <a:rPr kumimoji="1" lang="en-US" altLang="zh-CN" dirty="0"/>
              <a:t>5215)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你有一个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个点</a:t>
            </a:r>
            <a:r>
              <a:rPr kumimoji="1" lang="en-US" altLang="zh-CN" dirty="0"/>
              <a:t>m</a:t>
            </a:r>
            <a:r>
              <a:rPr kumimoji="1" lang="zh-CN" altLang="en-US" dirty="0"/>
              <a:t>条边的无向图，问是否存在一个长度为奇数</a:t>
            </a:r>
            <a:r>
              <a:rPr kumimoji="1" lang="en-US" altLang="zh-CN" dirty="0"/>
              <a:t>/</a:t>
            </a:r>
            <a:r>
              <a:rPr kumimoji="1" lang="zh-CN" altLang="en-US" dirty="0"/>
              <a:t>偶数的简单环。</a:t>
            </a:r>
          </a:p>
          <a:p>
            <a:r>
              <a:rPr kumimoji="1" lang="en-US" altLang="zh-CN" dirty="0"/>
              <a:t>n&lt;=1e5,</a:t>
            </a:r>
            <a:r>
              <a:rPr kumimoji="1" lang="zh-CN" altLang="en-US" dirty="0"/>
              <a:t> </a:t>
            </a:r>
            <a:r>
              <a:rPr kumimoji="1" lang="en-US" altLang="zh-CN" dirty="0"/>
              <a:t>m&lt;=3e5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941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DFS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Forest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指树边</a:t>
            </a:r>
          </a:p>
          <a:p>
            <a:r>
              <a:rPr kumimoji="1" lang="en-US" altLang="zh-CN" dirty="0"/>
              <a:t>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指连向祖先的边</a:t>
            </a:r>
          </a:p>
          <a:p>
            <a:r>
              <a:rPr kumimoji="1" lang="en-US" altLang="zh-CN" dirty="0"/>
              <a:t>Forward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指连向子孙的边</a:t>
            </a:r>
          </a:p>
          <a:p>
            <a:r>
              <a:rPr kumimoji="1" lang="en-US" altLang="zh-CN" dirty="0"/>
              <a:t>Cross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指连向树其他分支的边</a:t>
            </a:r>
          </a:p>
          <a:p>
            <a:r>
              <a:rPr kumimoji="1" lang="zh-CN" altLang="en-US" dirty="0"/>
              <a:t>在无向图中只存在</a:t>
            </a:r>
            <a:r>
              <a:rPr kumimoji="1" lang="en-US" altLang="zh-CN" dirty="0"/>
              <a:t>Tree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Edge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596" y="1698532"/>
            <a:ext cx="3018863" cy="31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77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判断是否存在奇环，只要看是不是二分图即可。</a:t>
            </a:r>
          </a:p>
          <a:p>
            <a:r>
              <a:rPr kumimoji="1" lang="zh-CN" altLang="en-US" dirty="0"/>
              <a:t>判断是否存在偶环，首先看每条非树边对应的环是不是偶环。</a:t>
            </a:r>
          </a:p>
          <a:p>
            <a:pPr lvl="1"/>
            <a:r>
              <a:rPr kumimoji="1" lang="zh-CN" altLang="en-US" dirty="0"/>
              <a:t>如果存在那么就找到了偶环。</a:t>
            </a:r>
          </a:p>
          <a:p>
            <a:pPr lvl="1"/>
            <a:r>
              <a:rPr kumimoji="1" lang="zh-CN" altLang="en-US" dirty="0"/>
              <a:t>否则考虑如果两个奇环相交，那么去除中间部分就会形成一个偶环。</a:t>
            </a:r>
          </a:p>
          <a:p>
            <a:pPr lvl="1"/>
            <a:r>
              <a:rPr kumimoji="1" lang="zh-CN" altLang="en-US" dirty="0"/>
              <a:t>所以对于奇环的非树边只要暴力访问树边打上标记，如果已经有标记了就说明存在奇环。</a:t>
            </a:r>
          </a:p>
          <a:p>
            <a:r>
              <a:rPr kumimoji="1" lang="zh-CN" altLang="en-US" dirty="0"/>
              <a:t>时间复杂度</a:t>
            </a:r>
            <a:r>
              <a:rPr kumimoji="1" lang="en-US" altLang="zh-CN" dirty="0"/>
              <a:t>O(</a:t>
            </a:r>
            <a:r>
              <a:rPr kumimoji="1" lang="en-US" altLang="zh-CN" dirty="0" err="1"/>
              <a:t>n+m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316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实时路况 </a:t>
            </a:r>
            <a:r>
              <a:rPr kumimoji="1" lang="en-US" altLang="zh-CN" dirty="0"/>
              <a:t>(</a:t>
            </a:r>
            <a:r>
              <a:rPr kumimoji="1" lang="zh-CN" altLang="en-US" dirty="0"/>
              <a:t>计蒜之道 </a:t>
            </a:r>
            <a:r>
              <a:rPr kumimoji="1" lang="en-US" altLang="zh-CN" dirty="0"/>
              <a:t>2016 </a:t>
            </a:r>
            <a:r>
              <a:rPr kumimoji="1" lang="zh-CN" altLang="en-US" dirty="0"/>
              <a:t>复赛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给出一个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个点的有向图，记</a:t>
            </a:r>
            <a:r>
              <a:rPr kumimoji="1" lang="en-US" altLang="zh-CN" dirty="0"/>
              <a:t>d(</a:t>
            </a:r>
            <a:r>
              <a:rPr kumimoji="1" lang="en-US" altLang="zh-CN" dirty="0" err="1"/>
              <a:t>u,v,w</a:t>
            </a:r>
            <a:r>
              <a:rPr kumimoji="1" lang="en-US" altLang="zh-CN" dirty="0"/>
              <a:t>)</a:t>
            </a:r>
            <a:r>
              <a:rPr kumimoji="1" lang="zh-CN" altLang="en-US" dirty="0"/>
              <a:t>为从</a:t>
            </a:r>
            <a:r>
              <a:rPr kumimoji="1" lang="en-US" altLang="zh-CN" dirty="0"/>
              <a:t>u</a:t>
            </a:r>
            <a:r>
              <a:rPr kumimoji="1" lang="zh-CN" altLang="en-US" dirty="0"/>
              <a:t>到达</a:t>
            </a:r>
            <a:r>
              <a:rPr kumimoji="1" lang="en-US" altLang="zh-CN" dirty="0"/>
              <a:t>v</a:t>
            </a:r>
            <a:r>
              <a:rPr kumimoji="1" lang="zh-CN" altLang="en-US" dirty="0"/>
              <a:t>不经过点</a:t>
            </a:r>
            <a:r>
              <a:rPr kumimoji="1" lang="en-US" altLang="zh-CN" dirty="0"/>
              <a:t>w</a:t>
            </a:r>
            <a:r>
              <a:rPr kumimoji="1" lang="zh-CN" altLang="en-US" dirty="0"/>
              <a:t>的最短路，如果不存在则为</a:t>
            </a:r>
            <a:r>
              <a:rPr kumimoji="1" lang="en-US" altLang="zh-CN" dirty="0"/>
              <a:t>-1</a:t>
            </a:r>
            <a:r>
              <a:rPr kumimoji="1" lang="zh-CN" altLang="en-US" dirty="0"/>
              <a:t>。</a:t>
            </a:r>
          </a:p>
          <a:p>
            <a:r>
              <a:rPr kumimoji="1" lang="zh-CN" altLang="en-US" dirty="0"/>
              <a:t>求</a:t>
            </a:r>
          </a:p>
          <a:p>
            <a:endParaRPr kumimoji="1" lang="zh-CN" altLang="en-US" dirty="0"/>
          </a:p>
          <a:p>
            <a:r>
              <a:rPr kumimoji="1" lang="en-US" altLang="zh-CN" dirty="0"/>
              <a:t>n&lt;=300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61" y="2790638"/>
            <a:ext cx="3278468" cy="63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45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Solution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使用分治，考虑</a:t>
            </a:r>
            <a:r>
              <a:rPr kumimoji="1" lang="en-US" altLang="zh-CN" dirty="0"/>
              <a:t>Floyd</a:t>
            </a:r>
            <a:r>
              <a:rPr kumimoji="1" lang="zh-CN" altLang="en-US" dirty="0"/>
              <a:t>算法本来就是一个增量的过程。</a:t>
            </a:r>
          </a:p>
          <a:p>
            <a:r>
              <a:rPr kumimoji="1" lang="zh-CN" altLang="en-US" dirty="0"/>
              <a:t>记</a:t>
            </a:r>
            <a:r>
              <a:rPr kumimoji="1" lang="en-US" altLang="zh-CN" dirty="0"/>
              <a:t>solve(</a:t>
            </a:r>
            <a:r>
              <a:rPr kumimoji="1" lang="en-US" altLang="zh-CN" dirty="0" err="1"/>
              <a:t>l,r</a:t>
            </a:r>
            <a:r>
              <a:rPr kumimoji="1" lang="en-US" altLang="zh-CN" dirty="0"/>
              <a:t>)</a:t>
            </a:r>
            <a:r>
              <a:rPr kumimoji="1" lang="zh-CN" altLang="en-US" dirty="0"/>
              <a:t>表示加入除了</a:t>
            </a:r>
            <a:r>
              <a:rPr kumimoji="1" lang="en-US" altLang="zh-CN" dirty="0"/>
              <a:t>l</a:t>
            </a:r>
            <a:r>
              <a:rPr kumimoji="1" lang="zh-CN" altLang="en-US" dirty="0"/>
              <a:t>到</a:t>
            </a:r>
            <a:r>
              <a:rPr kumimoji="1" lang="en-US" altLang="zh-CN" dirty="0"/>
              <a:t>r</a:t>
            </a:r>
            <a:r>
              <a:rPr kumimoji="1" lang="zh-CN" altLang="en-US" dirty="0"/>
              <a:t>之间的点的</a:t>
            </a:r>
            <a:r>
              <a:rPr kumimoji="1" lang="en-US" altLang="zh-CN" dirty="0"/>
              <a:t>APSP</a:t>
            </a:r>
            <a:endParaRPr kumimoji="1" lang="zh-CN" altLang="en-US" dirty="0"/>
          </a:p>
          <a:p>
            <a:r>
              <a:rPr kumimoji="1" lang="zh-CN" altLang="en-US" dirty="0"/>
              <a:t>先取</a:t>
            </a:r>
            <a:r>
              <a:rPr kumimoji="1" lang="en-US" altLang="zh-CN" dirty="0"/>
              <a:t>mid=(</a:t>
            </a:r>
            <a:r>
              <a:rPr kumimoji="1" lang="en-US" altLang="zh-CN" dirty="0" err="1"/>
              <a:t>l+r</a:t>
            </a:r>
            <a:r>
              <a:rPr kumimoji="1" lang="en-US" altLang="zh-CN" dirty="0"/>
              <a:t>)/2</a:t>
            </a:r>
            <a:r>
              <a:rPr kumimoji="1" lang="zh-CN" altLang="en-US" dirty="0"/>
              <a:t>，然后将</a:t>
            </a:r>
            <a:r>
              <a:rPr kumimoji="1" lang="en-US" altLang="zh-CN" dirty="0"/>
              <a:t>l</a:t>
            </a:r>
            <a:r>
              <a:rPr kumimoji="1" lang="zh-CN" altLang="en-US" dirty="0"/>
              <a:t>到</a:t>
            </a:r>
            <a:r>
              <a:rPr kumimoji="1" lang="en-US" altLang="zh-CN" dirty="0"/>
              <a:t>mid</a:t>
            </a:r>
            <a:r>
              <a:rPr kumimoji="1" lang="zh-CN" altLang="en-US" dirty="0"/>
              <a:t>的点加入，递归</a:t>
            </a:r>
            <a:r>
              <a:rPr kumimoji="1" lang="en-US" altLang="zh-CN" dirty="0"/>
              <a:t>solve(mid+1,r)</a:t>
            </a:r>
            <a:endParaRPr kumimoji="1" lang="zh-CN" altLang="en-US" dirty="0"/>
          </a:p>
          <a:p>
            <a:r>
              <a:rPr kumimoji="1" lang="zh-CN" altLang="en-US" dirty="0"/>
              <a:t>同理递归</a:t>
            </a:r>
            <a:r>
              <a:rPr kumimoji="1" lang="en-US" altLang="zh-CN" dirty="0"/>
              <a:t>solve(</a:t>
            </a:r>
            <a:r>
              <a:rPr kumimoji="1" lang="en-US" altLang="zh-CN" dirty="0" err="1"/>
              <a:t>l,mid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r>
              <a:rPr kumimoji="1" lang="zh-CN" altLang="en-US" dirty="0"/>
              <a:t>时间复杂度</a:t>
            </a:r>
            <a:r>
              <a:rPr kumimoji="1" lang="en-US" altLang="zh-CN" dirty="0"/>
              <a:t>O(n^3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n)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5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E14A6-4BB1-074E-A7E8-A76328CB8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某个突然想起来的题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E0F4A-8B20-2347-B6C4-B62664DCD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两个人博弈 面前有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个数</a:t>
            </a:r>
            <a:endParaRPr kumimoji="1" lang="en-US" altLang="zh-CN" dirty="0"/>
          </a:p>
          <a:p>
            <a:r>
              <a:rPr kumimoji="1" lang="zh-CN" altLang="en-US" dirty="0"/>
              <a:t>两个人轮流行动，假设他这次拿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，对面的人上次拿</a:t>
            </a:r>
            <a:r>
              <a:rPr kumimoji="1" lang="en-US" altLang="zh-CN" dirty="0"/>
              <a:t>b,</a:t>
            </a:r>
            <a:r>
              <a:rPr kumimoji="1" lang="zh-CN" altLang="en-US" dirty="0"/>
              <a:t>那么要求</a:t>
            </a:r>
            <a:r>
              <a:rPr kumimoji="1" lang="en-US" altLang="zh-CN" dirty="0"/>
              <a:t>a/b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b/a</a:t>
            </a:r>
            <a:r>
              <a:rPr kumimoji="1" lang="zh-CN" altLang="en-US" dirty="0"/>
              <a:t>必须是质数</a:t>
            </a:r>
            <a:endParaRPr kumimoji="1" lang="en-US" altLang="zh-CN" dirty="0"/>
          </a:p>
          <a:p>
            <a:r>
              <a:rPr kumimoji="1" lang="zh-CN" altLang="en-US" dirty="0"/>
              <a:t>不能行动的人输</a:t>
            </a:r>
            <a:endParaRPr kumimoji="1" lang="en-US" altLang="zh-CN" dirty="0"/>
          </a:p>
          <a:p>
            <a:r>
              <a:rPr kumimoji="1" lang="zh-CN" altLang="en-US" dirty="0"/>
              <a:t>问谁必胜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8560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3271D-4C22-0840-81C2-C6BAA3CA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如果讲到这里说明我课件做少了</a:t>
            </a:r>
          </a:p>
        </p:txBody>
      </p:sp>
    </p:spTree>
    <p:extLst>
      <p:ext uri="{BB962C8B-B14F-4D97-AF65-F5344CB8AC3E}">
        <p14:creationId xmlns:p14="http://schemas.microsoft.com/office/powerpoint/2010/main" val="349657136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55B83-0D95-7C44-AF11-338F0A978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2761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0" y="587679"/>
            <a:ext cx="8572500" cy="482203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E598FD4-5305-8948-95E1-56CA22746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472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29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94" y="605609"/>
            <a:ext cx="8572500" cy="48220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1711729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5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28" y="1017984"/>
            <a:ext cx="8572500" cy="48220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480560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8" name="pasted-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77" y="1017985"/>
            <a:ext cx="8572500" cy="482203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5880674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1784</Words>
  <Application>Microsoft Macintosh PowerPoint</Application>
  <PresentationFormat>宽屏</PresentationFormat>
  <Paragraphs>188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等线</vt:lpstr>
      <vt:lpstr>等线 Light</vt:lpstr>
      <vt:lpstr>Arial</vt:lpstr>
      <vt:lpstr>Helvetica</vt:lpstr>
      <vt:lpstr>Wingdings</vt:lpstr>
      <vt:lpstr>Office 主题​​</vt:lpstr>
      <vt:lpstr>简单图论</vt:lpstr>
      <vt:lpstr>图论基础术语</vt:lpstr>
      <vt:lpstr>基础图论算法</vt:lpstr>
      <vt:lpstr>遍历(DFS/BFS)</vt:lpstr>
      <vt:lpstr>DFS Forest</vt:lpstr>
      <vt:lpstr>PowerPoint 演示文稿</vt:lpstr>
      <vt:lpstr>PowerPoint 演示文稿</vt:lpstr>
      <vt:lpstr>PowerPoint 演示文稿</vt:lpstr>
      <vt:lpstr>PowerPoint 演示文稿</vt:lpstr>
      <vt:lpstr>最短路(SSSP)</vt:lpstr>
      <vt:lpstr>一些变种</vt:lpstr>
      <vt:lpstr>最短路径树(图)</vt:lpstr>
      <vt:lpstr>差分约束系统</vt:lpstr>
      <vt:lpstr>差分约束系统</vt:lpstr>
      <vt:lpstr>最短路(APSP)</vt:lpstr>
      <vt:lpstr>Johnson算法介绍</vt:lpstr>
      <vt:lpstr>节点标号</vt:lpstr>
      <vt:lpstr>PowerPoint 演示文稿</vt:lpstr>
      <vt:lpstr>最小生成树</vt:lpstr>
      <vt:lpstr>最小瓶颈生成树</vt:lpstr>
      <vt:lpstr>最小瓶颈生成树</vt:lpstr>
      <vt:lpstr>例题 SD省队集训 D1T1</vt:lpstr>
      <vt:lpstr>PowerPoint 演示文稿</vt:lpstr>
      <vt:lpstr>拓扑排序</vt:lpstr>
      <vt:lpstr>字典序最小的拓扑序</vt:lpstr>
      <vt:lpstr>例题</vt:lpstr>
      <vt:lpstr>PowerPoint 演示文稿</vt:lpstr>
      <vt:lpstr>强连通分量</vt:lpstr>
      <vt:lpstr>强连通分量</vt:lpstr>
      <vt:lpstr>双联通分量</vt:lpstr>
      <vt:lpstr>割点和桥</vt:lpstr>
      <vt:lpstr>桥</vt:lpstr>
      <vt:lpstr>例题</vt:lpstr>
      <vt:lpstr>例题 Yokohama Regional 2019 Problem I</vt:lpstr>
      <vt:lpstr>二分图</vt:lpstr>
      <vt:lpstr>二分图匹配</vt:lpstr>
      <vt:lpstr>PowerPoint 演示文稿</vt:lpstr>
      <vt:lpstr>2-SAT</vt:lpstr>
      <vt:lpstr>PowerPoint 演示文稿</vt:lpstr>
      <vt:lpstr>PowerPoint 演示文稿</vt:lpstr>
      <vt:lpstr>PowerPoint 演示文稿</vt:lpstr>
      <vt:lpstr>PowerPoint 演示文稿</vt:lpstr>
      <vt:lpstr>欧拉回路问题</vt:lpstr>
      <vt:lpstr>圈套圈算法</vt:lpstr>
      <vt:lpstr>欧拉回路计数</vt:lpstr>
      <vt:lpstr>例题 CF 547D</vt:lpstr>
      <vt:lpstr>PowerPoint 演示文稿</vt:lpstr>
      <vt:lpstr>其他例题</vt:lpstr>
      <vt:lpstr>Cycle (HDU 5215)</vt:lpstr>
      <vt:lpstr>Solution</vt:lpstr>
      <vt:lpstr>实时路况 (计蒜之道 2016 复赛)</vt:lpstr>
      <vt:lpstr>Solution</vt:lpstr>
      <vt:lpstr>某个突然想起来的题</vt:lpstr>
      <vt:lpstr>如果讲到这里说明我课件做少了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简单图论</dc:title>
  <dc:creator>吴 瑾昭</dc:creator>
  <cp:lastModifiedBy>吴 瑾昭</cp:lastModifiedBy>
  <cp:revision>13</cp:revision>
  <dcterms:created xsi:type="dcterms:W3CDTF">2020-01-13T19:40:43Z</dcterms:created>
  <dcterms:modified xsi:type="dcterms:W3CDTF">2020-01-14T00:21:05Z</dcterms:modified>
</cp:coreProperties>
</file>